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  <p:sldMasterId id="2147483650" r:id="rId2"/>
  </p:sldMasterIdLst>
  <p:notesMasterIdLst>
    <p:notesMasterId r:id="rId17"/>
  </p:notesMasterIdLst>
  <p:sldIdLst>
    <p:sldId id="300" r:id="rId3"/>
    <p:sldId id="256" r:id="rId4"/>
    <p:sldId id="293" r:id="rId5"/>
    <p:sldId id="294" r:id="rId6"/>
    <p:sldId id="257" r:id="rId7"/>
    <p:sldId id="284" r:id="rId8"/>
    <p:sldId id="287" r:id="rId9"/>
    <p:sldId id="296" r:id="rId10"/>
    <p:sldId id="295" r:id="rId11"/>
    <p:sldId id="288" r:id="rId12"/>
    <p:sldId id="298" r:id="rId13"/>
    <p:sldId id="297" r:id="rId14"/>
    <p:sldId id="291" r:id="rId15"/>
    <p:sldId id="292" r:id="rId16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74" d="100"/>
          <a:sy n="74" d="100"/>
        </p:scale>
        <p:origin x="-1050" y="15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274763" y="1092200"/>
            <a:ext cx="4799012" cy="3932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4098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1136650" y="5408613"/>
            <a:ext cx="5078413" cy="4365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5555887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2513" y="1092200"/>
            <a:ext cx="5245100" cy="393382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741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36650" y="5408613"/>
            <a:ext cx="5080000" cy="4367212"/>
          </a:xfrm>
          <a:noFill/>
          <a:ln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2513" y="1092200"/>
            <a:ext cx="5245100" cy="393382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84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36650" y="5408613"/>
            <a:ext cx="5080000" cy="4367212"/>
          </a:xfrm>
          <a:noFill/>
          <a:ln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D349FF-63E4-463C-B0D2-859B1183F0C7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1AEDD3-753D-4B8D-B390-A7A4B7ED9CC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645477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64547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07723-8704-4789-BF20-953FFBABB98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39775" y="2101850"/>
            <a:ext cx="4225925" cy="4760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8100" y="2101850"/>
            <a:ext cx="4227513" cy="4760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D8C02D-114B-4B2D-BA07-07B32E66F2D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94550" y="627063"/>
            <a:ext cx="2151063" cy="62357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39775" y="627063"/>
            <a:ext cx="6302375" cy="62357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9775" y="627063"/>
            <a:ext cx="8605838" cy="126047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995FBE-327F-4591-AF52-55F79A4C14A7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9B3D54-BD24-4E61-ACD4-3DD1D58868C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FE663A-D96E-48CE-A125-AF2F9D56245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83BC73-681F-447B-BF7D-EA4D1B2A1F2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DC4C5B-6A4B-4A16-BDC5-FD22C5F4FC8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76DB91-0ACB-4945-8C46-219D851DF5E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EC8726-1903-4232-9A14-0BE769F4326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Для правки текста заголовка щелкните мышью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987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1168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Для правки структуры щелкните мышью</a:t>
            </a:r>
          </a:p>
          <a:p>
            <a:pPr lvl="1"/>
            <a:r>
              <a:rPr lang="en-GB"/>
              <a:t>Второй уровень структуры</a:t>
            </a:r>
          </a:p>
          <a:p>
            <a:pPr lvl="2"/>
            <a:r>
              <a:rPr lang="en-GB"/>
              <a:t>Третий уровень структуры</a:t>
            </a:r>
          </a:p>
          <a:p>
            <a:pPr lvl="3"/>
            <a:r>
              <a:rPr lang="en-GB"/>
              <a:t>Четвёртый уровень структуры</a:t>
            </a:r>
          </a:p>
          <a:p>
            <a:pPr lvl="4"/>
            <a:r>
              <a:rPr lang="en-GB"/>
              <a:t>Пятый уровень структуры</a:t>
            </a:r>
          </a:p>
          <a:p>
            <a:pPr lvl="4"/>
            <a:r>
              <a:rPr lang="en-GB"/>
              <a:t>Шестой уровень структуры</a:t>
            </a:r>
          </a:p>
          <a:p>
            <a:pPr lvl="4"/>
            <a:r>
              <a:rPr lang="en-GB"/>
              <a:t>Седьмой уровень структуры</a:t>
            </a:r>
          </a:p>
          <a:p>
            <a:pPr lvl="4"/>
            <a:r>
              <a:rPr lang="en-GB"/>
              <a:t>Восьмой уровень структуры</a:t>
            </a:r>
          </a:p>
          <a:p>
            <a:pPr lvl="4"/>
            <a:r>
              <a:rPr lang="en-GB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2994B92F-0C1C-47A6-9880-B2DB99891D9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buChar char="–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465138" y="0"/>
            <a:ext cx="9615487" cy="7559675"/>
          </a:xfrm>
          <a:prstGeom prst="roundRect">
            <a:avLst>
              <a:gd name="adj" fmla="val 19"/>
            </a:avLst>
          </a:prstGeom>
          <a:gradFill rotWithShape="0">
            <a:gsLst>
              <a:gs pos="0">
                <a:srgbClr val="FFFBF0"/>
              </a:gs>
              <a:gs pos="100000">
                <a:srgbClr val="FFFFCC"/>
              </a:gs>
            </a:gsLst>
            <a:lin ang="0" scaled="1"/>
          </a:gradFill>
          <a:ln w="9525">
            <a:solidFill>
              <a:srgbClr val="3333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39775" y="627063"/>
            <a:ext cx="8605838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Для правки текста заголовка щелкните мышью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9775" y="2101850"/>
            <a:ext cx="8605838" cy="4760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1512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Для правки структуры щелкните мышью</a:t>
            </a:r>
          </a:p>
          <a:p>
            <a:pPr lvl="1"/>
            <a:r>
              <a:rPr lang="en-GB"/>
              <a:t>Второй уровень структуры</a:t>
            </a:r>
          </a:p>
          <a:p>
            <a:pPr lvl="2"/>
            <a:r>
              <a:rPr lang="en-GB"/>
              <a:t>Третий уровень структуры</a:t>
            </a:r>
          </a:p>
          <a:p>
            <a:pPr lvl="3"/>
            <a:r>
              <a:rPr lang="en-GB"/>
              <a:t>Четвёртый уровень структуры</a:t>
            </a:r>
          </a:p>
          <a:p>
            <a:pPr lvl="4"/>
            <a:r>
              <a:rPr lang="en-GB"/>
              <a:t>Пятый уровень структуры</a:t>
            </a:r>
          </a:p>
          <a:p>
            <a:pPr lvl="4"/>
            <a:r>
              <a:rPr lang="en-GB"/>
              <a:t>Шестой уровень структуры</a:t>
            </a:r>
          </a:p>
          <a:p>
            <a:pPr lvl="4"/>
            <a:r>
              <a:rPr lang="en-GB"/>
              <a:t>Седьмой уровень структуры</a:t>
            </a:r>
          </a:p>
          <a:p>
            <a:pPr lvl="4"/>
            <a:r>
              <a:rPr lang="en-GB"/>
              <a:t>Восьмой уровень структуры</a:t>
            </a:r>
          </a:p>
          <a:p>
            <a:pPr lvl="4"/>
            <a:r>
              <a:rPr lang="en-GB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449263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60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6000">
          <a:solidFill>
            <a:srgbClr val="000000"/>
          </a:solidFill>
          <a:latin typeface="Times New Roman" pitchFamily="16" charset="0"/>
          <a:ea typeface="msmincho" charset="0"/>
          <a:cs typeface="msmincho" charset="0"/>
        </a:defRPr>
      </a:lvl2pPr>
      <a:lvl3pPr algn="ctr" defTabSz="449263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6000">
          <a:solidFill>
            <a:srgbClr val="000000"/>
          </a:solidFill>
          <a:latin typeface="Times New Roman" pitchFamily="16" charset="0"/>
          <a:ea typeface="msmincho" charset="0"/>
          <a:cs typeface="msmincho" charset="0"/>
        </a:defRPr>
      </a:lvl3pPr>
      <a:lvl4pPr algn="ctr" defTabSz="449263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6000">
          <a:solidFill>
            <a:srgbClr val="000000"/>
          </a:solidFill>
          <a:latin typeface="Times New Roman" pitchFamily="16" charset="0"/>
          <a:ea typeface="msmincho" charset="0"/>
          <a:cs typeface="msmincho" charset="0"/>
        </a:defRPr>
      </a:lvl4pPr>
      <a:lvl5pPr algn="ctr" defTabSz="449263" rtl="0" eaLnBrk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6000">
          <a:solidFill>
            <a:srgbClr val="000000"/>
          </a:solidFill>
          <a:latin typeface="Times New Roman" pitchFamily="16" charset="0"/>
          <a:ea typeface="msmincho" charset="0"/>
          <a:cs typeface="msmincho" charset="0"/>
        </a:defRPr>
      </a:lvl5pPr>
      <a:lvl6pPr marL="25146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6000">
          <a:solidFill>
            <a:srgbClr val="000000"/>
          </a:solidFill>
          <a:latin typeface="Times New Roman" pitchFamily="16" charset="0"/>
          <a:ea typeface="msmincho" charset="0"/>
          <a:cs typeface="msmincho" charset="0"/>
        </a:defRPr>
      </a:lvl6pPr>
      <a:lvl7pPr marL="29718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6000">
          <a:solidFill>
            <a:srgbClr val="000000"/>
          </a:solidFill>
          <a:latin typeface="Times New Roman" pitchFamily="16" charset="0"/>
          <a:ea typeface="msmincho" charset="0"/>
          <a:cs typeface="msmincho" charset="0"/>
        </a:defRPr>
      </a:lvl7pPr>
      <a:lvl8pPr marL="3429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6000">
          <a:solidFill>
            <a:srgbClr val="000000"/>
          </a:solidFill>
          <a:latin typeface="Times New Roman" pitchFamily="16" charset="0"/>
          <a:ea typeface="msmincho" charset="0"/>
          <a:cs typeface="msmincho" charset="0"/>
        </a:defRPr>
      </a:lvl8pPr>
      <a:lvl9pPr marL="3886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6000">
          <a:solidFill>
            <a:srgbClr val="000000"/>
          </a:solidFill>
          <a:latin typeface="Times New Roman" pitchFamily="16" charset="0"/>
          <a:ea typeface="msmincho" charset="0"/>
          <a:cs typeface="msmincho" charset="0"/>
        </a:defRPr>
      </a:lvl9pPr>
    </p:titleStyle>
    <p:bodyStyle>
      <a:lvl1pPr marL="342900" indent="-342900" algn="l" defTabSz="449263" rtl="0" eaLnBrk="0" fontAlgn="base" hangingPunct="0">
        <a:lnSpc>
          <a:spcPct val="95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5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buChar char="–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5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5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dobrochan.ru/src/jpg/1011/1279991739685.jpg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2" Type="http://schemas.openxmlformats.org/officeDocument/2006/relationships/hyperlink" Target="http://gorod.tomsk.ru/uploads/28460/1252890464/2.jpg" TargetMode="External"/><Relationship Id="rId1" Type="http://schemas.openxmlformats.org/officeDocument/2006/relationships/slideLayout" Target="../slideLayouts/slideLayout23.xml"/><Relationship Id="rId6" Type="http://schemas.openxmlformats.org/officeDocument/2006/relationships/hyperlink" Target="http://www.thg.ru/education/peizaj_america_salon/images/salon_4.jpg" TargetMode="External"/><Relationship Id="rId11" Type="http://schemas.openxmlformats.org/officeDocument/2006/relationships/image" Target="../media/image7.jpeg"/><Relationship Id="rId5" Type="http://schemas.openxmlformats.org/officeDocument/2006/relationships/image" Target="../media/image3.jpeg"/><Relationship Id="rId10" Type="http://schemas.openxmlformats.org/officeDocument/2006/relationships/image" Target="../media/image6.jpeg"/><Relationship Id="rId4" Type="http://schemas.openxmlformats.org/officeDocument/2006/relationships/hyperlink" Target="http://img1.liveinternet.ru/images/attach/b/3/26/804/26804391_1_K_225roly_Brocky.jpg" TargetMode="External"/><Relationship Id="rId9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g696.yfrog.com/img696/1677/13symbols90828012.jpg" TargetMode="Externa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9.jpeg"/><Relationship Id="rId4" Type="http://schemas.openxmlformats.org/officeDocument/2006/relationships/hyperlink" Target="http://www.cirota.ru/forum/images/89/89894.jpeg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3888" y="395461"/>
            <a:ext cx="8121725" cy="6696744"/>
          </a:xfrm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/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ru-RU" sz="4000" b="1" dirty="0">
                <a:solidFill>
                  <a:srgbClr val="C00000"/>
                </a:solidFill>
              </a:rPr>
              <a:t/>
            </a:r>
            <a:br>
              <a:rPr lang="ru-RU" sz="4000" b="1" dirty="0">
                <a:solidFill>
                  <a:srgbClr val="C00000"/>
                </a:solidFill>
              </a:rPr>
            </a:br>
            <a:r>
              <a:rPr lang="ru-RU" sz="4400" b="1" i="1" dirty="0" smtClean="0">
                <a:solidFill>
                  <a:srgbClr val="C00000"/>
                </a:solidFill>
              </a:rPr>
              <a:t>ЖЕНСКИЙ ДЕНЬ</a:t>
            </a:r>
            <a:br>
              <a:rPr lang="ru-RU" sz="4400" b="1" i="1" dirty="0" smtClean="0">
                <a:solidFill>
                  <a:srgbClr val="C00000"/>
                </a:solidFill>
              </a:rPr>
            </a:br>
            <a:r>
              <a:rPr lang="ru-RU" sz="4400" b="1" i="1" dirty="0">
                <a:solidFill>
                  <a:srgbClr val="C00000"/>
                </a:solidFill>
              </a:rPr>
              <a:t/>
            </a:r>
            <a:br>
              <a:rPr lang="ru-RU" sz="4400" b="1" i="1" dirty="0">
                <a:solidFill>
                  <a:srgbClr val="C00000"/>
                </a:solidFill>
              </a:rPr>
            </a:br>
            <a:r>
              <a:rPr lang="ru-RU" sz="4400" b="1" i="1" dirty="0" smtClean="0">
                <a:solidFill>
                  <a:srgbClr val="C00000"/>
                </a:solidFill>
              </a:rPr>
              <a:t>Литературное чтение </a:t>
            </a:r>
            <a:r>
              <a:rPr lang="ru-RU" sz="4400" b="1" i="1" dirty="0" smtClean="0">
                <a:solidFill>
                  <a:srgbClr val="C00000"/>
                </a:solidFill>
              </a:rPr>
              <a:t/>
            </a:r>
            <a:br>
              <a:rPr lang="ru-RU" sz="4400" b="1" i="1" dirty="0" smtClean="0">
                <a:solidFill>
                  <a:srgbClr val="C00000"/>
                </a:solidFill>
              </a:rPr>
            </a:br>
            <a:r>
              <a:rPr lang="ru-RU" sz="4400" b="1" i="1" dirty="0" smtClean="0">
                <a:solidFill>
                  <a:srgbClr val="C00000"/>
                </a:solidFill>
              </a:rPr>
              <a:t>2 </a:t>
            </a:r>
            <a:r>
              <a:rPr lang="ru-RU" sz="4400" b="1" i="1" dirty="0" smtClean="0">
                <a:solidFill>
                  <a:srgbClr val="C00000"/>
                </a:solidFill>
              </a:rPr>
              <a:t>класс</a:t>
            </a:r>
            <a:br>
              <a:rPr lang="ru-RU" sz="4400" b="1" i="1" dirty="0" smtClean="0">
                <a:solidFill>
                  <a:srgbClr val="C00000"/>
                </a:solidFill>
              </a:rPr>
            </a:br>
            <a:r>
              <a:rPr lang="ru-RU" sz="4400" b="1" i="1" dirty="0">
                <a:solidFill>
                  <a:srgbClr val="C00000"/>
                </a:solidFill>
              </a:rPr>
              <a:t/>
            </a:r>
            <a:br>
              <a:rPr lang="ru-RU" sz="4400" b="1" i="1" dirty="0">
                <a:solidFill>
                  <a:srgbClr val="C00000"/>
                </a:solidFill>
              </a:rPr>
            </a:br>
            <a:r>
              <a:rPr lang="ru-RU" sz="4400" b="1" dirty="0" smtClean="0">
                <a:solidFill>
                  <a:srgbClr val="3A0000"/>
                </a:solidFill>
              </a:rPr>
              <a:t/>
            </a:r>
            <a:br>
              <a:rPr lang="ru-RU" sz="4400" b="1" dirty="0" smtClean="0">
                <a:solidFill>
                  <a:srgbClr val="3A0000"/>
                </a:solidFill>
              </a:rPr>
            </a:br>
            <a:r>
              <a:rPr lang="ru-RU" sz="4000" b="1" dirty="0">
                <a:solidFill>
                  <a:srgbClr val="3A0000"/>
                </a:solidFill>
              </a:rPr>
              <a:t/>
            </a:r>
            <a:br>
              <a:rPr lang="ru-RU" sz="4000" b="1" dirty="0">
                <a:solidFill>
                  <a:srgbClr val="3A0000"/>
                </a:solidFill>
              </a:rPr>
            </a:br>
            <a:endParaRPr lang="ru-RU" sz="4000" b="1" dirty="0">
              <a:solidFill>
                <a:srgbClr val="3A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95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739774" y="251446"/>
            <a:ext cx="9015413" cy="1368152"/>
          </a:xfrm>
        </p:spPr>
        <p:txBody>
          <a:bodyPr/>
          <a:lstStyle/>
          <a:p>
            <a:r>
              <a:rPr lang="ru-RU" b="1" i="1" dirty="0">
                <a:solidFill>
                  <a:srgbClr val="C00000"/>
                </a:solidFill>
              </a:rPr>
              <a:t>И.А. Бунин «Матери»</a:t>
            </a:r>
          </a:p>
        </p:txBody>
      </p:sp>
      <p:pic>
        <p:nvPicPr>
          <p:cNvPr id="5122" name="Picture 2" descr="https://im0-tub-ru.yandex.net/i?id=2c399160b2271777e078ec19324d8d42-l&amp;n=1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863" y="1835621"/>
            <a:ext cx="3967285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975149" y="2051645"/>
            <a:ext cx="5105476" cy="4385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>
                <a:solidFill>
                  <a:srgbClr val="3A0000"/>
                </a:solidFill>
                <a:latin typeface="+mj-lt"/>
              </a:rPr>
              <a:t>откройте учебник на стр. 116, прочитайте стихотворение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5817" y="971525"/>
            <a:ext cx="5184576" cy="6120679"/>
          </a:xfrm>
        </p:spPr>
        <p:txBody>
          <a:bodyPr/>
          <a:lstStyle/>
          <a:p>
            <a:r>
              <a:rPr lang="ru-RU" sz="4800" dirty="0">
                <a:solidFill>
                  <a:srgbClr val="C00000"/>
                </a:solidFill>
              </a:rPr>
              <a:t>Лампадка</a:t>
            </a:r>
            <a:r>
              <a:rPr lang="ru-RU" sz="4800" dirty="0"/>
              <a:t> – небольшой сосуд                                                         с фитилём, наполняемый маслом                                                  и зажигаемый перед иконами.</a:t>
            </a:r>
          </a:p>
          <a:p>
            <a:endParaRPr lang="ru-RU" dirty="0"/>
          </a:p>
        </p:txBody>
      </p:sp>
      <p:pic>
        <p:nvPicPr>
          <p:cNvPr id="6146" name="Picture 2" descr="https://s3-eu-west-1.amazonaws.com/elitsy/media/cache/86/96/86967a866c541e5bd51ba30d914e00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311" y="2699717"/>
            <a:ext cx="4954521" cy="3715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www.sudogda.ru/australi/austr21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6013" y="2614562"/>
            <a:ext cx="5104612" cy="3801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797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3809" y="179438"/>
            <a:ext cx="4890428" cy="7056783"/>
          </a:xfrm>
        </p:spPr>
        <p:txBody>
          <a:bodyPr/>
          <a:lstStyle/>
          <a:p>
            <a:r>
              <a:rPr lang="ru-RU" sz="3200" dirty="0">
                <a:solidFill>
                  <a:srgbClr val="C00000"/>
                </a:solidFill>
              </a:rPr>
              <a:t>Кроткий голос </a:t>
            </a:r>
            <a:r>
              <a:rPr lang="ru-RU" sz="3200" dirty="0"/>
              <a:t>– покорный, смирный.</a:t>
            </a:r>
          </a:p>
          <a:p>
            <a:r>
              <a:rPr lang="ru-RU" sz="3200" dirty="0">
                <a:solidFill>
                  <a:srgbClr val="C00000"/>
                </a:solidFill>
              </a:rPr>
              <a:t>Ангел – хранитель </a:t>
            </a:r>
            <a:r>
              <a:rPr lang="ru-RU" sz="3200" dirty="0"/>
              <a:t>– в религиозной                                                 мифологии посланец Бога,                                   покровительствующий человеку. </a:t>
            </a:r>
          </a:p>
          <a:p>
            <a:r>
              <a:rPr lang="ru-RU" sz="3200" dirty="0">
                <a:solidFill>
                  <a:srgbClr val="C00000"/>
                </a:solidFill>
              </a:rPr>
              <a:t>Полушепот</a:t>
            </a:r>
            <a:r>
              <a:rPr lang="ru-RU" sz="3200" dirty="0"/>
              <a:t> – тихая речь.</a:t>
            </a:r>
          </a:p>
          <a:p>
            <a:r>
              <a:rPr lang="ru-RU" sz="3200" dirty="0">
                <a:solidFill>
                  <a:srgbClr val="C00000"/>
                </a:solidFill>
              </a:rPr>
              <a:t>Глаза туманя </a:t>
            </a:r>
            <a:r>
              <a:rPr lang="ru-RU" sz="3200" dirty="0"/>
              <a:t>– засыпая</a:t>
            </a:r>
          </a:p>
          <a:p>
            <a:r>
              <a:rPr lang="ru-RU" sz="3200" dirty="0">
                <a:solidFill>
                  <a:srgbClr val="C00000"/>
                </a:solidFill>
              </a:rPr>
              <a:t>Очаруешь</a:t>
            </a:r>
            <a:r>
              <a:rPr lang="ru-RU" sz="3200" dirty="0"/>
              <a:t> – произвести неотразимое впечатление.</a:t>
            </a:r>
          </a:p>
          <a:p>
            <a:r>
              <a:rPr lang="ru-RU" sz="3200" dirty="0">
                <a:solidFill>
                  <a:srgbClr val="C00000"/>
                </a:solidFill>
              </a:rPr>
              <a:t>Сумрак </a:t>
            </a:r>
            <a:r>
              <a:rPr lang="ru-RU" sz="3200" dirty="0"/>
              <a:t>– полумрак, неполная темнота.</a:t>
            </a:r>
          </a:p>
          <a:p>
            <a:endParaRPr lang="ru-RU" dirty="0"/>
          </a:p>
        </p:txBody>
      </p:sp>
      <p:pic>
        <p:nvPicPr>
          <p:cNvPr id="7172" name="Picture 4" descr="http://artmedia.dp.ua/wp-content/uploads/de676cacaaa78a96d353be5abee3414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4081" y="44870"/>
            <a:ext cx="4903035" cy="7479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maja-obrazy.pl/upload/n_170_1082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736" y="-13462"/>
            <a:ext cx="4885133" cy="8055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sakvojag.net/media/k2/items/cache/4c28b4d70a4dd7076300940949ac0d11_Generi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237" y="-286066"/>
            <a:ext cx="5046675" cy="8141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0686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611188" y="179438"/>
            <a:ext cx="9181652" cy="1440160"/>
          </a:xfrm>
        </p:spPr>
        <p:txBody>
          <a:bodyPr/>
          <a:lstStyle/>
          <a:p>
            <a:r>
              <a:rPr lang="ru-RU" sz="7200" b="1" i="1" dirty="0">
                <a:solidFill>
                  <a:srgbClr val="C00000"/>
                </a:solidFill>
              </a:rPr>
              <a:t>Подарок маме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611188" y="1907630"/>
            <a:ext cx="9286875" cy="4955134"/>
          </a:xfrm>
        </p:spPr>
        <p:txBody>
          <a:bodyPr/>
          <a:lstStyle/>
          <a:p>
            <a:pPr>
              <a:buFont typeface="Times New Roman" pitchFamily="16" charset="0"/>
              <a:buNone/>
            </a:pPr>
            <a:r>
              <a:rPr lang="ru-RU" sz="4800" b="1" dirty="0">
                <a:solidFill>
                  <a:srgbClr val="3A0000"/>
                </a:solidFill>
              </a:rPr>
              <a:t>Чтобы жизнь не жгла вас сквозь</a:t>
            </a:r>
          </a:p>
          <a:p>
            <a:pPr>
              <a:buFont typeface="Times New Roman" pitchFamily="16" charset="0"/>
              <a:buNone/>
            </a:pPr>
            <a:r>
              <a:rPr lang="ru-RU" sz="4800" b="1" dirty="0">
                <a:solidFill>
                  <a:srgbClr val="3A0000"/>
                </a:solidFill>
              </a:rPr>
              <a:t>года,</a:t>
            </a:r>
            <a:r>
              <a:rPr lang="ru-RU" sz="4800" dirty="0">
                <a:solidFill>
                  <a:srgbClr val="3A0000"/>
                </a:solidFill>
              </a:rPr>
              <a:t>    </a:t>
            </a:r>
          </a:p>
          <a:p>
            <a:pPr>
              <a:buFont typeface="Times New Roman" pitchFamily="16" charset="0"/>
              <a:buNone/>
            </a:pPr>
            <a:r>
              <a:rPr lang="ru-RU" sz="4800" b="1" dirty="0">
                <a:solidFill>
                  <a:srgbClr val="3A0000"/>
                </a:solidFill>
              </a:rPr>
              <a:t>Чтоб от раскаянья не плакать,</a:t>
            </a:r>
            <a:endParaRPr lang="ru-RU" sz="4800" dirty="0">
              <a:solidFill>
                <a:srgbClr val="3A0000"/>
              </a:solidFill>
            </a:endParaRPr>
          </a:p>
          <a:p>
            <a:pPr>
              <a:buFont typeface="Times New Roman" pitchFamily="16" charset="0"/>
              <a:buNone/>
            </a:pPr>
            <a:r>
              <a:rPr lang="ru-RU" sz="4800" b="1" dirty="0">
                <a:solidFill>
                  <a:srgbClr val="3A0000"/>
                </a:solidFill>
              </a:rPr>
              <a:t>Вовек: нигде и никогда</a:t>
            </a:r>
            <a:endParaRPr lang="ru-RU" sz="4800" dirty="0">
              <a:solidFill>
                <a:srgbClr val="3A0000"/>
              </a:solidFill>
            </a:endParaRPr>
          </a:p>
          <a:p>
            <a:pPr>
              <a:buFont typeface="Times New Roman" pitchFamily="16" charset="0"/>
              <a:buNone/>
            </a:pPr>
            <a:r>
              <a:rPr lang="ru-RU" sz="4800" b="1" dirty="0">
                <a:solidFill>
                  <a:srgbClr val="3A0000"/>
                </a:solidFill>
              </a:rPr>
              <a:t>Не заставляйте маму плакать.</a:t>
            </a:r>
            <a:endParaRPr lang="ru-RU" sz="4800" dirty="0">
              <a:solidFill>
                <a:srgbClr val="3A0000"/>
              </a:solidFill>
            </a:endParaRPr>
          </a:p>
          <a:p>
            <a:endParaRPr lang="ru-RU" dirty="0"/>
          </a:p>
        </p:txBody>
      </p:sp>
      <p:pic>
        <p:nvPicPr>
          <p:cNvPr id="8194" name="Picture 2" descr="http://www.losporque.com/wp-content/uploads/2014/08/llan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498" y="1607826"/>
            <a:ext cx="9201032" cy="5414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im0-tub-ru.yandex.net/i?id=1a7183e21de835aaedaed84f98f0797c-l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76" y="1607825"/>
            <a:ext cx="9987852" cy="5414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935855" y="251445"/>
            <a:ext cx="8409757" cy="1636093"/>
          </a:xfrm>
        </p:spPr>
        <p:txBody>
          <a:bodyPr/>
          <a:lstStyle/>
          <a:p>
            <a:r>
              <a:rPr lang="ru-RU" sz="7200" b="1" i="1" dirty="0">
                <a:solidFill>
                  <a:srgbClr val="C00000"/>
                </a:solidFill>
              </a:rPr>
              <a:t>Домашнее задание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739774" y="1763614"/>
            <a:ext cx="8981057" cy="1656183"/>
          </a:xfrm>
        </p:spPr>
        <p:txBody>
          <a:bodyPr/>
          <a:lstStyle/>
          <a:p>
            <a:pPr algn="ctr">
              <a:buFont typeface="Times New Roman" pitchFamily="16" charset="0"/>
              <a:buNone/>
            </a:pPr>
            <a:r>
              <a:rPr lang="ru-RU" sz="4400" dirty="0">
                <a:solidFill>
                  <a:srgbClr val="3A0000"/>
                </a:solidFill>
              </a:rPr>
              <a:t>Учебник стр. </a:t>
            </a:r>
            <a:r>
              <a:rPr lang="ru-RU" sz="4400" dirty="0" smtClean="0">
                <a:solidFill>
                  <a:srgbClr val="3A0000"/>
                </a:solidFill>
              </a:rPr>
              <a:t>116-118 </a:t>
            </a:r>
            <a:r>
              <a:rPr lang="ru-RU" sz="4400" dirty="0">
                <a:solidFill>
                  <a:srgbClr val="3A0000"/>
                </a:solidFill>
              </a:rPr>
              <a:t>выразительное</a:t>
            </a:r>
          </a:p>
          <a:p>
            <a:pPr algn="ctr">
              <a:buFont typeface="Times New Roman" pitchFamily="16" charset="0"/>
              <a:buNone/>
            </a:pPr>
            <a:r>
              <a:rPr lang="ru-RU" sz="4400" dirty="0">
                <a:solidFill>
                  <a:srgbClr val="3A0000"/>
                </a:solidFill>
              </a:rPr>
              <a:t>чтение </a:t>
            </a:r>
            <a:r>
              <a:rPr lang="ru-RU" sz="4400" dirty="0" smtClean="0">
                <a:solidFill>
                  <a:srgbClr val="3A0000"/>
                </a:solidFill>
              </a:rPr>
              <a:t>стихотворе</a:t>
            </a:r>
            <a:r>
              <a:rPr lang="ru-RU" sz="4800" dirty="0" smtClean="0">
                <a:solidFill>
                  <a:srgbClr val="3A0000"/>
                </a:solidFill>
              </a:rPr>
              <a:t>ний. </a:t>
            </a:r>
            <a:endParaRPr lang="ru-RU" sz="4800" dirty="0">
              <a:solidFill>
                <a:srgbClr val="3A0000"/>
              </a:solidFill>
            </a:endParaRPr>
          </a:p>
        </p:txBody>
      </p:sp>
      <p:pic>
        <p:nvPicPr>
          <p:cNvPr id="9222" name="Picture 6" descr="http://farm3.static.flickr.com/2674/3765677087_0bde159fac_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912" y="3479840"/>
            <a:ext cx="2834906" cy="3952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https://im0-tub-ru.yandex.net/i?id=ae15a0c85da42639f7281de8bbff7257-l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4408" y="3510349"/>
            <a:ext cx="3027395" cy="3921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>
          <a:xfrm>
            <a:off x="739775" y="708025"/>
            <a:ext cx="8765033" cy="4872012"/>
          </a:xfrm>
        </p:spPr>
        <p:txBody>
          <a:bodyPr tIns="34020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9600" b="1" i="1" dirty="0">
                <a:solidFill>
                  <a:srgbClr val="800000"/>
                </a:solidFill>
              </a:rPr>
              <a:t>И.А. Бунин </a:t>
            </a:r>
            <a:br>
              <a:rPr lang="ru-RU" sz="9600" b="1" i="1" dirty="0">
                <a:solidFill>
                  <a:srgbClr val="800000"/>
                </a:solidFill>
              </a:rPr>
            </a:br>
            <a:r>
              <a:rPr lang="ru-RU" sz="9600" b="1" i="1" dirty="0">
                <a:solidFill>
                  <a:srgbClr val="800000"/>
                </a:solidFill>
              </a:rPr>
              <a:t>«Матери»</a:t>
            </a:r>
            <a:endParaRPr lang="de-DE" sz="9600" b="1" i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9774" y="627064"/>
            <a:ext cx="8981057" cy="1208558"/>
          </a:xfrm>
        </p:spPr>
        <p:txBody>
          <a:bodyPr/>
          <a:lstStyle/>
          <a:p>
            <a:r>
              <a:rPr lang="ru-RU" sz="7200" b="1" i="1" dirty="0">
                <a:solidFill>
                  <a:srgbClr val="C00000"/>
                </a:solidFill>
              </a:rPr>
              <a:t>Отгадайте загадку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66057" y="2339677"/>
            <a:ext cx="9154773" cy="4385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>
                <a:solidFill>
                  <a:srgbClr val="3A0000"/>
                </a:solidFill>
                <a:latin typeface="+mj-lt"/>
              </a:rPr>
              <a:t>В мире нет её родней,</a:t>
            </a:r>
            <a:br>
              <a:rPr lang="ru-RU" sz="6000" dirty="0">
                <a:solidFill>
                  <a:srgbClr val="3A0000"/>
                </a:solidFill>
                <a:latin typeface="+mj-lt"/>
              </a:rPr>
            </a:br>
            <a:r>
              <a:rPr lang="ru-RU" sz="6000" dirty="0">
                <a:solidFill>
                  <a:srgbClr val="3A0000"/>
                </a:solidFill>
                <a:latin typeface="+mj-lt"/>
              </a:rPr>
              <a:t>Справедливей и добрей.</a:t>
            </a:r>
            <a:br>
              <a:rPr lang="ru-RU" sz="6000" dirty="0">
                <a:solidFill>
                  <a:srgbClr val="3A0000"/>
                </a:solidFill>
                <a:latin typeface="+mj-lt"/>
              </a:rPr>
            </a:br>
            <a:r>
              <a:rPr lang="ru-RU" sz="6000" dirty="0">
                <a:solidFill>
                  <a:srgbClr val="3A0000"/>
                </a:solidFill>
                <a:latin typeface="+mj-lt"/>
              </a:rPr>
              <a:t>Я скажу, друзья вам прямо —</a:t>
            </a:r>
            <a:br>
              <a:rPr lang="ru-RU" sz="6000" dirty="0">
                <a:solidFill>
                  <a:srgbClr val="3A0000"/>
                </a:solidFill>
                <a:latin typeface="+mj-lt"/>
              </a:rPr>
            </a:br>
            <a:r>
              <a:rPr lang="ru-RU" sz="6000" dirty="0">
                <a:solidFill>
                  <a:srgbClr val="3A0000"/>
                </a:solidFill>
                <a:latin typeface="+mj-lt"/>
              </a:rPr>
              <a:t>Лучше всех на свете…</a:t>
            </a:r>
          </a:p>
        </p:txBody>
      </p:sp>
    </p:spTree>
    <p:extLst>
      <p:ext uri="{BB962C8B-B14F-4D97-AF65-F5344CB8AC3E}">
        <p14:creationId xmlns:p14="http://schemas.microsoft.com/office/powerpoint/2010/main" val="4165890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7824" y="179438"/>
            <a:ext cx="9145016" cy="1080120"/>
          </a:xfrm>
        </p:spPr>
        <p:txBody>
          <a:bodyPr/>
          <a:lstStyle/>
          <a:p>
            <a:r>
              <a:rPr lang="ru-RU" sz="9600" b="1" dirty="0">
                <a:solidFill>
                  <a:srgbClr val="C00000"/>
                </a:solidFill>
              </a:rPr>
              <a:t>МАМА</a:t>
            </a:r>
          </a:p>
        </p:txBody>
      </p:sp>
      <p:pic>
        <p:nvPicPr>
          <p:cNvPr id="3" name="i-main-pic" descr="Картинка 21 из 908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96096" y="1299063"/>
            <a:ext cx="4500562" cy="626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-main-pic" descr="Картинка 75 из 9083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15914" y="1259558"/>
            <a:ext cx="4860925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-main-pic" descr="Картинка 132 из 9084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062758" y="1188121"/>
            <a:ext cx="4533900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-main-pic" descr="Картинка 139 из 9084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927656" y="1188119"/>
            <a:ext cx="4849183" cy="6600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nest.moscow/images/family/kids/education/mama/mama2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840" y="1241730"/>
            <a:ext cx="9130579" cy="6083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m0-tub-ru.yandex.net/i?id=f8031dd5d365aad225fa280c8bcf7d70-l&amp;n=1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824" y="1153738"/>
            <a:ext cx="9453334" cy="6298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2706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body"/>
          </p:nvPr>
        </p:nvSpPr>
        <p:spPr>
          <a:xfrm>
            <a:off x="1825625" y="2636838"/>
            <a:ext cx="7534275" cy="4203700"/>
          </a:xfrm>
        </p:spPr>
        <p:txBody>
          <a:bodyPr tIns="15120" anchor="t"/>
          <a:lstStyle/>
          <a:p>
            <a:pPr algn="l"/>
            <a:r>
              <a:rPr lang="de-DE" sz="2400"/>
              <a:t> </a:t>
            </a:r>
            <a:r>
              <a:rPr lang="ru-RU" sz="3200" i="1"/>
              <a:t>Что в сердце нашем самое святое? </a:t>
            </a:r>
          </a:p>
          <a:p>
            <a:pPr algn="l"/>
            <a:r>
              <a:rPr lang="ru-RU" sz="3200" i="1"/>
              <a:t>Навряд ли надо думать и гадать...</a:t>
            </a:r>
            <a:endParaRPr lang="ru-RU" sz="3200"/>
          </a:p>
          <a:p>
            <a:pPr algn="l"/>
            <a:r>
              <a:rPr lang="ru-RU" sz="3200" i="1"/>
              <a:t>Есть в мире слово самое простое </a:t>
            </a:r>
            <a:endParaRPr lang="ru-RU" sz="3200"/>
          </a:p>
          <a:p>
            <a:pPr algn="l"/>
            <a:r>
              <a:rPr lang="ru-RU" sz="3200" i="1"/>
              <a:t>и самое возвышенное – МАТЬ!         </a:t>
            </a:r>
            <a:endParaRPr lang="ru-RU" sz="3200"/>
          </a:p>
          <a:p>
            <a:pPr algn="l"/>
            <a:r>
              <a:rPr lang="ru-RU" sz="3200" i="1"/>
              <a:t> Древнее, как музыка морей, и живое, словно свет весенний,</a:t>
            </a:r>
            <a:endParaRPr lang="ru-RU" sz="3200"/>
          </a:p>
          <a:p>
            <a:pPr algn="l"/>
            <a:r>
              <a:rPr lang="ru-RU" sz="3200" i="1"/>
              <a:t>Слово «МАМА» - нет его добрей, ласковей и сокровенней</a:t>
            </a:r>
            <a:r>
              <a:rPr lang="ru-RU" sz="2400" i="1"/>
              <a:t>.</a:t>
            </a:r>
            <a:endParaRPr lang="ru-RU" sz="2400"/>
          </a:p>
          <a:p>
            <a:pPr algn="l" eaLnBrk="1">
              <a:spcAft>
                <a:spcPts val="1425"/>
              </a:spcAft>
              <a:buSzPct val="45000"/>
              <a:buFont typeface="Wingdings" charset="2"/>
              <a:buNone/>
            </a:pPr>
            <a:endParaRPr lang="de-DE" sz="2400"/>
          </a:p>
        </p:txBody>
      </p:sp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1575718" y="2475000"/>
            <a:ext cx="7572126" cy="4527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109511" rIns="90000" bIns="45000"/>
          <a:lstStyle/>
          <a:p>
            <a:pPr algn="ctr">
              <a:lnSpc>
                <a:spcPct val="84000"/>
              </a:lnSpc>
              <a:spcBef>
                <a:spcPts val="8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endParaRPr lang="de-DE" sz="3200">
              <a:solidFill>
                <a:srgbClr val="800000"/>
              </a:solidFill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182688" y="360363"/>
            <a:ext cx="8358187" cy="3079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153863" rIns="90000" bIns="45000"/>
          <a:lstStyle/>
          <a:p>
            <a:pPr algn="ctr">
              <a:lnSpc>
                <a:spcPct val="84000"/>
              </a:lnSpc>
              <a:spcBef>
                <a:spcPts val="8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ru-RU" sz="7200" b="1" i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Для чего человеку МАМА?</a:t>
            </a:r>
            <a:endParaRPr lang="de-DE" sz="7200" b="1" i="1" dirty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Рисунок 2" descr="http://img696.yfrog.com/img696/1677/13symbols9082801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188" y="708025"/>
            <a:ext cx="4500562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i-main-pic" descr="Картинка 40 из 9083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468938" y="708025"/>
            <a:ext cx="4427537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647824" y="179437"/>
            <a:ext cx="9001000" cy="1433463"/>
          </a:xfrm>
        </p:spPr>
        <p:txBody>
          <a:bodyPr/>
          <a:lstStyle/>
          <a:p>
            <a:r>
              <a:rPr lang="ru-RU" b="1" i="1" dirty="0">
                <a:solidFill>
                  <a:srgbClr val="C00000"/>
                </a:solidFill>
              </a:rPr>
              <a:t>Иван Алексеевич Бунин</a:t>
            </a: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143768" y="1636714"/>
            <a:ext cx="5182295" cy="5226050"/>
          </a:xfrm>
        </p:spPr>
        <p:txBody>
          <a:bodyPr/>
          <a:lstStyle/>
          <a:p>
            <a:pPr>
              <a:buFont typeface="Times New Roman" pitchFamily="16" charset="0"/>
              <a:buNone/>
            </a:pPr>
            <a:r>
              <a:rPr lang="ru-RU" dirty="0"/>
              <a:t>     </a:t>
            </a:r>
            <a:r>
              <a:rPr lang="ru-RU" sz="2000" dirty="0"/>
              <a:t>Иван Алексеевич Бунин родился в Воронеже 1870 года. Отец поэта был щедрым и веселым человеком. Мать Людмила Александровна всегда говорила, что Ваня с самого рождения отличался от остальных детей. Она знала, что он будет “особенным”. Ни у кого нет такой тонкой души, как у него. </a:t>
            </a:r>
          </a:p>
          <a:p>
            <a:pPr>
              <a:buFont typeface="Times New Roman" pitchFamily="16" charset="0"/>
              <a:buNone/>
            </a:pPr>
            <a:r>
              <a:rPr lang="ru-RU" sz="2000" dirty="0"/>
              <a:t>     </a:t>
            </a:r>
          </a:p>
        </p:txBody>
      </p:sp>
      <p:pic>
        <p:nvPicPr>
          <p:cNvPr id="3074" name="Picture 2" descr="http://russkiymir.ru/export/sites/default/russkiymir/ru/magazines/archive/2010/10/graphic/0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4368" y="1392239"/>
            <a:ext cx="3819525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9775" y="1331566"/>
            <a:ext cx="4156521" cy="5531198"/>
          </a:xfrm>
        </p:spPr>
        <p:txBody>
          <a:bodyPr/>
          <a:lstStyle/>
          <a:p>
            <a:r>
              <a:rPr lang="ru-RU" dirty="0"/>
              <a:t>Когда Бунины перебрались из города в деревню, Ваня был потрясен природой. Ему запомнилось, как он мечтал взобраться на облачко и плыть на нем в жуткой высоте. Когда мама укачивала его, Ваня просил дать поиграть со звездой, которую он видел из своей кроватки. Этот эпизод детства Бунин пронес через всю жизнь, отразив его в стихотворении “Матери”</a:t>
            </a:r>
          </a:p>
        </p:txBody>
      </p:sp>
      <p:pic>
        <p:nvPicPr>
          <p:cNvPr id="4098" name="Picture 2" descr="http://mump3.ru/uploads/images/i/v/a/iva_n_alekse_evich_bu_nin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352" y="1115541"/>
            <a:ext cx="4297203" cy="5371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432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900igr.net/up/datas/257721/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350" y="107429"/>
            <a:ext cx="9612312" cy="7209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488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Microsoft YaHei"/>
      </a:majorFont>
      <a:minorFont>
        <a:latin typeface="Arial"/>
        <a:ea typeface="Microsoft YaHei"/>
        <a:cs typeface="Microsoft YaHei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Arial Unicode MS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msmincho"/>
        <a:cs typeface="msmincho"/>
      </a:majorFont>
      <a:minorFont>
        <a:latin typeface="Times New Roman"/>
        <a:ea typeface="msmincho"/>
        <a:cs typeface="msmincho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Arial Unicode MS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702</TotalTime>
  <Words>259</Words>
  <Application>Microsoft Office PowerPoint</Application>
  <PresentationFormat>Произвольный</PresentationFormat>
  <Paragraphs>34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1_Тема Office</vt:lpstr>
      <vt:lpstr>2_Тема Office</vt:lpstr>
      <vt:lpstr>  ЖЕНСКИЙ ДЕНЬ  Литературное чтение  2 класс    </vt:lpstr>
      <vt:lpstr>И.А. Бунин  «Матери»</vt:lpstr>
      <vt:lpstr>Отгадайте загадку</vt:lpstr>
      <vt:lpstr>МАМА</vt:lpstr>
      <vt:lpstr>Презентация PowerPoint</vt:lpstr>
      <vt:lpstr>Презентация PowerPoint</vt:lpstr>
      <vt:lpstr>Иван Алексеевич Бунин</vt:lpstr>
      <vt:lpstr>Презентация PowerPoint</vt:lpstr>
      <vt:lpstr>Презентация PowerPoint</vt:lpstr>
      <vt:lpstr>И.А. Бунин «Матери»</vt:lpstr>
      <vt:lpstr>Презентация PowerPoint</vt:lpstr>
      <vt:lpstr>Презентация PowerPoint</vt:lpstr>
      <vt:lpstr>Подарок маме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Древние люди</dc:title>
  <cp:lastModifiedBy>галка</cp:lastModifiedBy>
  <cp:revision>200</cp:revision>
  <cp:lastPrinted>1601-01-01T00:00:00Z</cp:lastPrinted>
  <dcterms:created xsi:type="dcterms:W3CDTF">2009-04-16T07:32:32Z</dcterms:created>
  <dcterms:modified xsi:type="dcterms:W3CDTF">2020-04-04T10:59:50Z</dcterms:modified>
</cp:coreProperties>
</file>